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handoutMasterIdLst>
    <p:handoutMasterId r:id="rId16"/>
  </p:handoutMasterIdLst>
  <p:sldIdLst>
    <p:sldId id="256" r:id="rId2"/>
    <p:sldId id="382" r:id="rId3"/>
    <p:sldId id="532" r:id="rId4"/>
    <p:sldId id="534" r:id="rId5"/>
    <p:sldId id="535" r:id="rId6"/>
    <p:sldId id="533" r:id="rId7"/>
    <p:sldId id="536" r:id="rId8"/>
    <p:sldId id="538" r:id="rId9"/>
    <p:sldId id="537" r:id="rId10"/>
    <p:sldId id="539" r:id="rId11"/>
    <p:sldId id="540" r:id="rId12"/>
    <p:sldId id="541" r:id="rId13"/>
    <p:sldId id="417" r:id="rId1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  <a:srgbClr val="FF33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3453" autoAdjust="0"/>
  </p:normalViewPr>
  <p:slideViewPr>
    <p:cSldViewPr>
      <p:cViewPr varScale="1">
        <p:scale>
          <a:sx n="51" d="100"/>
          <a:sy n="51" d="100"/>
        </p:scale>
        <p:origin x="1708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8C9E2BE-9CAD-7CD0-DB9E-1109F720BF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242720F-B261-2DC2-0BF2-AACABD05138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A282ABC8-B001-DED4-1D1B-D6ED909BAA4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2125781F-6558-E780-4F0C-05898BDB520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fld id="{345AA174-EE68-4C64-A63B-A6A904ABEA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33C5381-2871-B000-FF09-224D2FC54F6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9767A04-5D4D-9905-4535-68A06D46BE9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9E857A6-AC36-5E9F-BA73-A73EE0D10D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7925" cy="44672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B96924FA-D576-62A8-5277-BEBA7018678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9488AE45-760F-7897-6849-0FA750F39DD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41A085C9-84A3-91DF-4811-9BE3EE558A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fld id="{B5355B27-EE0A-49CA-B02D-B75D8FB2AEE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>
            <a:extLst>
              <a:ext uri="{FF2B5EF4-FFF2-40B4-BE49-F238E27FC236}">
                <a16:creationId xmlns:a16="http://schemas.microsoft.com/office/drawing/2014/main" id="{EA7BBC79-D068-8346-87B3-E08391E1BC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Symbol zastępczy notatek 2">
            <a:extLst>
              <a:ext uri="{FF2B5EF4-FFF2-40B4-BE49-F238E27FC236}">
                <a16:creationId xmlns:a16="http://schemas.microsoft.com/office/drawing/2014/main" id="{F7EF602A-D0FA-6ED8-0410-46330FFFE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9220" name="Symbol zastępczy numeru slajdu 3">
            <a:extLst>
              <a:ext uri="{FF2B5EF4-FFF2-40B4-BE49-F238E27FC236}">
                <a16:creationId xmlns:a16="http://schemas.microsoft.com/office/drawing/2014/main" id="{3854CBA3-6ECB-FD1A-83CA-7D7A7EB232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9CA7213-2CA0-4EEF-B6C7-0235219B4456}" type="slidenum">
              <a:rPr lang="pl-PL" altLang="pl-PL" sz="1200" smtClean="0"/>
              <a:pPr/>
              <a:t>1</a:t>
            </a:fld>
            <a:endParaRPr lang="pl-PL" altLang="pl-PL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7AE34-549F-2B0A-258F-BA239FBE8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A96562B8-99B8-D063-6032-B39471DDF4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A494DEED-86DE-FD10-5C7A-C67097D75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61E409A5-9233-9640-9F70-536EC8281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10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3530286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F2F1A-1242-84AF-E3E8-EC1819732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9F5399BB-C871-1967-E0EF-1F7691F826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8F45B221-AE39-C2BA-8A68-C05A810D1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0CCA2433-5450-A349-88BC-0A9DCD8C71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11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1076535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BC572-4AF5-99B5-E889-C05FD2E65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07139B43-0C83-3D06-0FB0-1755E001AE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DD85A9DE-0A5C-C325-C543-2E1A703EB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E0B45627-EC1B-2574-E807-6E4F538F81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12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1552629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>
            <a:extLst>
              <a:ext uri="{FF2B5EF4-FFF2-40B4-BE49-F238E27FC236}">
                <a16:creationId xmlns:a16="http://schemas.microsoft.com/office/drawing/2014/main" id="{94C26AE2-D0D5-913E-FACD-FBD8B4865C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Symbol zastępczy notatek 2">
            <a:extLst>
              <a:ext uri="{FF2B5EF4-FFF2-40B4-BE49-F238E27FC236}">
                <a16:creationId xmlns:a16="http://schemas.microsoft.com/office/drawing/2014/main" id="{AA66FDB6-0EBC-D9FD-EA75-AE1E9D99A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37892" name="Symbol zastępczy numeru slajdu 3">
            <a:extLst>
              <a:ext uri="{FF2B5EF4-FFF2-40B4-BE49-F238E27FC236}">
                <a16:creationId xmlns:a16="http://schemas.microsoft.com/office/drawing/2014/main" id="{8ECFAB22-EFEF-6FF7-C59A-D6AEF2411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EC984D7-3495-4339-B57E-66F1B38E800A}" type="slidenum">
              <a:rPr lang="pl-PL" altLang="pl-PL" sz="1200" smtClean="0"/>
              <a:pPr/>
              <a:t>13</a:t>
            </a:fld>
            <a:endParaRPr lang="pl-PL" altLang="pl-PL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79CE4017-94A2-07D6-6D61-D337F6DEC2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2AB10A54-6E22-83BC-8B8C-8D8885460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3EA3C74D-43C0-D2AB-0A2B-F666C8DF59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2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DBA897-1C4C-FBCD-057D-A1EFEEF2C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E277C203-A3AD-6DCF-334C-AC747FBD38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BA090F80-0FA2-06D6-D517-B4F2593D0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E5143310-0D58-B85B-D5CD-2AD19159AA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3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3954575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9B146-E9E0-9AFF-BE1E-50270C5D3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C13DB168-452C-FA47-D8A4-96790BA6AD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0F76D098-AB20-2B2A-88EC-1D01D958D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00C2D1BE-5782-2034-A08A-E523130B44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4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3311409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8E12F-E552-5ED2-AEC7-61495EB2E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DDCD46AB-D99C-FE90-7E91-86C00BCA32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8097D789-31BC-FF5A-CC3D-80F59E691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C9FD1735-1FB4-CB75-2EE2-47697D28D0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5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1670764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CE6C1-24B5-C861-05D1-7C18DDD3C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6863A49A-688B-150C-8BFA-12480A55E9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1B400434-1A5C-BDAC-056F-06BC06540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02677B7F-422F-4176-0382-22F4DFF1AF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6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1304006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81AF9-DD34-6EE7-4760-F74D62DFA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7AEEF87C-9BD0-799E-9E13-9136C7448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CF20A381-55B8-0249-3B64-73A773966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05307EAD-ADA2-ABCD-131C-C012F912BD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7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3376601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BF199-4C57-37A3-D80E-63EC67B31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7A5463A4-21D0-8D70-6715-D660B4C31E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821457CE-3815-D1D5-6112-2C892615A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061CA667-EC2D-A28A-75F6-A9830A2090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8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57240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1EEE9B-CA3D-767E-9AE8-DD0794521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C75209FF-F45D-95A7-9EEE-B6FDC1F85D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D97C310F-79D1-2788-4168-0EBBB107D7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99D5E0AA-D413-DBC5-B149-E0301CF5BB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9</a:t>
            </a:fld>
            <a:endParaRPr kumimoji="0" lang="pl-PL" altLang="pl-PL"/>
          </a:p>
        </p:txBody>
      </p:sp>
    </p:spTree>
    <p:extLst>
      <p:ext uri="{BB962C8B-B14F-4D97-AF65-F5344CB8AC3E}">
        <p14:creationId xmlns:p14="http://schemas.microsoft.com/office/powerpoint/2010/main" val="682602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>
            <a:extLst>
              <a:ext uri="{FF2B5EF4-FFF2-40B4-BE49-F238E27FC236}">
                <a16:creationId xmlns:a16="http://schemas.microsoft.com/office/drawing/2014/main" id="{A419B23A-CB93-9AE9-486F-E8AA0C601A5B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EC948E2-CDF6-B551-05C5-547CB441C0EC}"/>
              </a:ext>
            </a:extLst>
          </p:cNvPr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8D9B89C-37FB-F561-751C-B852FD75E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5C2DC0-281B-243F-CEF4-418FE2417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82600E6-2F05-928B-258B-C800EB53E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78D7E-3687-41FD-9A94-64784A229A2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0789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8DC5D-296E-668D-1EAB-A11419196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30C0C-7274-B76A-0CCC-9C23369F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77886-BABF-F06F-4D9A-1319A43E0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74E5F-CD3D-44EB-B05E-589832AF16E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9372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B8130-E20F-DECB-3912-8716110D9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F28DC-5929-6BAE-530D-8E8CA71D8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18505-1F1B-246B-BCBC-6427BA7C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D7923-1C66-4E27-A693-276A60CE655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522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A7E6A-C64D-81F6-AB46-E180C73F2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A22BC-9110-BDBE-EE53-65179255E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C13F8-C09B-A30B-4AA1-36090306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CDEE-FCAD-4C45-B751-4AAA5D93FEB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98307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9EAB047-2F79-46D3-291C-2B1B6495014B}"/>
              </a:ext>
            </a:extLst>
          </p:cNvPr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ight Triangle 6">
            <a:extLst>
              <a:ext uri="{FF2B5EF4-FFF2-40B4-BE49-F238E27FC236}">
                <a16:creationId xmlns:a16="http://schemas.microsoft.com/office/drawing/2014/main" id="{597E83FF-4CC8-59B2-B156-17524218E153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ED9BFE9-43A8-B65C-461D-A6BD2FCC8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BE6C47C-1B61-E3A4-B6F0-616D1ED26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9E8B498-EA0E-0666-AA6E-5043BF371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836B8-5895-4A94-9742-81FCF8A9CC4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356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1B97A07-A8CD-12B4-223E-F9BC2D647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30790-9703-C981-87A4-EE60D38B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85891-2E7E-B47B-0775-76186C3D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A304-37D2-4006-905A-16CBF01167E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5836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2A50200-0A4A-8FF7-396D-E99121DED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69A3AC9-B07B-94D3-7ED2-F4D5A7D5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11C2D66-C77C-59A1-0FB9-0AD7B4EEE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0CAA7-CD42-4F96-A8B6-09FADC360F9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6375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FBC8E87-D0A5-1A12-B714-55ED65B01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C8020D9-5725-58A6-E278-0D6D640B8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90746A2-E4BE-9E70-835A-F1ABF954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8AF5E-7A67-486C-9EBB-C45C826D506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9122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26C3CEF-56A0-9596-D577-55E65E9A9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1A2F5DD-C435-8F5C-09DD-49B3647DF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44CC102-D1DB-D815-4959-6D6EE8D5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80DBE-4D1A-44F8-8494-7BECD214866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5149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>
            <a:extLst>
              <a:ext uri="{FF2B5EF4-FFF2-40B4-BE49-F238E27FC236}">
                <a16:creationId xmlns:a16="http://schemas.microsoft.com/office/drawing/2014/main" id="{CFA0459A-4959-D5C5-8D2E-D2B805EE265E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7">
            <a:extLst>
              <a:ext uri="{FF2B5EF4-FFF2-40B4-BE49-F238E27FC236}">
                <a16:creationId xmlns:a16="http://schemas.microsoft.com/office/drawing/2014/main" id="{8C86425F-85A5-4F3C-5C9F-2EABF914C627}"/>
              </a:ext>
            </a:extLst>
          </p:cNvPr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B6A32310-3C6D-9CC9-6F43-39C39CF5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526CB6A-F192-A73C-0509-C8E4125C0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78CBE431-0120-2A0D-DFB8-5434897F3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2CBC9D-1A2C-4BE4-B970-89D2B1BF833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4968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8">
            <a:extLst>
              <a:ext uri="{FF2B5EF4-FFF2-40B4-BE49-F238E27FC236}">
                <a16:creationId xmlns:a16="http://schemas.microsoft.com/office/drawing/2014/main" id="{5C80DFEF-D916-C889-999D-051CA3B63A9C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254545EB-F7B4-BE9A-FDE1-DEF4E428A936}"/>
              </a:ext>
            </a:extLst>
          </p:cNvPr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pl-PL" noProof="0" dirty="0"/>
              <a:t>Kliknij ikonę, aby dodać obraz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850CA18-D903-3796-C09C-B6AA8031258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8A8840D-C124-BE37-F59C-F2B6487E87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C5F9940-97D6-725B-0C5E-8B52267F478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BFE68-81CE-44E8-89FC-252E8E96378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9574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DC242A18-7F3F-ED84-BD11-A19689C47F3A}"/>
              </a:ext>
            </a:extLst>
          </p:cNvPr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78CFE00-5794-07D3-EB6C-E54536A0EC73}"/>
              </a:ext>
            </a:extLst>
          </p:cNvPr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C711A8-E078-4E87-D5DD-70EEAF48A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60BB8699-102A-2FFD-57FB-15C039D46F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FBB28-ED5F-2A95-054C-83420F7FB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D59B0-F9E6-88CE-71FB-3E91E42C46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7ECF6-4BC0-AF1A-F966-529DC8B1C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DFF3E69-8EF2-45D6-A3F6-FBA3D9E00C9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72" r:id="rId2"/>
    <p:sldLayoutId id="2147484080" r:id="rId3"/>
    <p:sldLayoutId id="2147484073" r:id="rId4"/>
    <p:sldLayoutId id="2147484074" r:id="rId5"/>
    <p:sldLayoutId id="2147484075" r:id="rId6"/>
    <p:sldLayoutId id="2147484076" r:id="rId7"/>
    <p:sldLayoutId id="2147484081" r:id="rId8"/>
    <p:sldLayoutId id="2147484082" r:id="rId9"/>
    <p:sldLayoutId id="2147484077" r:id="rId10"/>
    <p:sldLayoutId id="21474840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prejs@umk.p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>
            <a:extLst>
              <a:ext uri="{FF2B5EF4-FFF2-40B4-BE49-F238E27FC236}">
                <a16:creationId xmlns:a16="http://schemas.microsoft.com/office/drawing/2014/main" id="{89A4293C-4B6C-C615-E0B9-C17E64729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2" y="41871"/>
            <a:ext cx="1870075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4">
            <a:extLst>
              <a:ext uri="{FF2B5EF4-FFF2-40B4-BE49-F238E27FC236}">
                <a16:creationId xmlns:a16="http://schemas.microsoft.com/office/drawing/2014/main" id="{52E5D761-2741-F3F6-2F29-4496488CD7B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650" y="1700808"/>
            <a:ext cx="8064822" cy="17526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400" b="1" i="0" u="none" strike="noStrike" baseline="0" dirty="0">
                <a:latin typeface="Calibri" panose="020F0502020204030204" pitchFamily="34" charset="0"/>
              </a:rPr>
              <a:t>Łańcuch dostaw a zwolnienie z VAT</a:t>
            </a:r>
            <a:br>
              <a:rPr lang="pl-PL" sz="2400" b="1" i="0" u="none" strike="noStrike" baseline="0" dirty="0">
                <a:latin typeface="Calibri" panose="020F0502020204030204" pitchFamily="34" charset="0"/>
              </a:rPr>
            </a:br>
            <a:r>
              <a:rPr lang="pl-PL" sz="2400" b="1" i="0" u="none" strike="noStrike" baseline="0" dirty="0">
                <a:latin typeface="Calibri" panose="020F0502020204030204" pitchFamily="34" charset="0"/>
              </a:rPr>
              <a:t> – zagadka godna Sherlocka</a:t>
            </a:r>
            <a:endParaRPr lang="pl-PL" altLang="pl-PL" sz="2400" cap="none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A6E7BC05-6959-4116-28E4-0377788954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03350" y="4500563"/>
            <a:ext cx="7212013" cy="1752600"/>
          </a:xfrm>
        </p:spPr>
        <p:txBody>
          <a:bodyPr/>
          <a:lstStyle/>
          <a:p>
            <a:pPr eaLnBrk="1" hangingPunct="1">
              <a:defRPr/>
            </a:pPr>
            <a:endParaRPr lang="pl-PL" altLang="pl-PL" cap="none" dirty="0">
              <a:solidFill>
                <a:srgbClr val="92D050"/>
              </a:solidFill>
              <a:cs typeface="Tunga" panose="020B0502040204020203" pitchFamily="34" charset="0"/>
            </a:endParaRPr>
          </a:p>
          <a:p>
            <a:pPr algn="r" eaLnBrk="1" hangingPunct="1">
              <a:defRPr/>
            </a:pPr>
            <a:r>
              <a:rPr lang="pl-PL" altLang="pl-PL" sz="1800" b="1" cap="none" dirty="0">
                <a:solidFill>
                  <a:schemeClr val="accent2"/>
                </a:solidFill>
                <a:cs typeface="Tunga" panose="020B0502040204020203" pitchFamily="34" charset="0"/>
              </a:rPr>
              <a:t>DR EWA PREJS</a:t>
            </a:r>
          </a:p>
          <a:p>
            <a:pPr algn="r" eaLnBrk="1" hangingPunct="1">
              <a:defRPr/>
            </a:pPr>
            <a:r>
              <a:rPr lang="pl-PL" altLang="pl-PL" sz="1800" b="1" cap="none" dirty="0">
                <a:solidFill>
                  <a:schemeClr val="accent2"/>
                </a:solidFill>
                <a:cs typeface="Tunga" panose="020B0502040204020203" pitchFamily="34" charset="0"/>
              </a:rPr>
              <a:t>UNIWERSYTET MIKOŁAJA KOPERNIKA</a:t>
            </a:r>
          </a:p>
          <a:p>
            <a:pPr>
              <a:defRPr/>
            </a:pPr>
            <a:endParaRPr lang="pl-PL" sz="18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pl-PL" dirty="0">
                <a:solidFill>
                  <a:srgbClr val="000000"/>
                </a:solidFill>
                <a:latin typeface="Bookman Old Style" panose="020506040505050202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D949C-7FB4-510A-0830-689A6201C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1C9B0BBF-95A7-7BED-845A-4DE93811F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formalizm I SANKCJA?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D7F896E3-D232-93BA-5102-40CD4912D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540" y="1243683"/>
            <a:ext cx="7521575" cy="3697014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Tx/>
              <a:buChar char="-"/>
            </a:pPr>
            <a:r>
              <a:rPr lang="pl-PL" altLang="pl-PL" sz="1800" dirty="0" err="1"/>
              <a:t>Neutralnosć</a:t>
            </a:r>
            <a:r>
              <a:rPr lang="pl-PL" altLang="pl-PL" sz="1800" dirty="0"/>
              <a:t> VAT</a:t>
            </a:r>
          </a:p>
          <a:p>
            <a:pPr algn="just" eaLnBrk="1" hangingPunct="1">
              <a:lnSpc>
                <a:spcPct val="150000"/>
              </a:lnSpc>
              <a:buFontTx/>
              <a:buChar char="-"/>
            </a:pPr>
            <a:r>
              <a:rPr lang="pl-PL" altLang="pl-PL" sz="1800" dirty="0" err="1"/>
              <a:t>Proporcjonalnosć</a:t>
            </a:r>
            <a:r>
              <a:rPr lang="pl-PL" altLang="pl-PL" sz="1800" dirty="0"/>
              <a:t> sankcji</a:t>
            </a:r>
          </a:p>
          <a:p>
            <a:pPr algn="just" eaLnBrk="1" hangingPunct="1">
              <a:lnSpc>
                <a:spcPct val="150000"/>
              </a:lnSpc>
              <a:buFontTx/>
              <a:buChar char="-"/>
            </a:pPr>
            <a:r>
              <a:rPr lang="pl-PL" sz="1800" dirty="0"/>
              <a:t>Teleologiczna wykładnia zgodna z celami dyrektywy</a:t>
            </a:r>
          </a:p>
          <a:p>
            <a:pPr algn="just" eaLnBrk="1" hangingPunct="1">
              <a:lnSpc>
                <a:spcPct val="150000"/>
              </a:lnSpc>
              <a:buFontTx/>
              <a:buChar char="-"/>
            </a:pPr>
            <a:r>
              <a:rPr lang="pl-PL" altLang="pl-PL" sz="1800" dirty="0"/>
              <a:t>Pewność prawa i ochrona podatnika</a:t>
            </a:r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9FDC3E07-6EDB-6198-29BD-8D344BDBD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443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906B9-B27D-81E4-5BA6-93C65FAE1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8BBDE475-BF67-1573-773E-2BB06BBAE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err="1">
                <a:solidFill>
                  <a:schemeClr val="accent2"/>
                </a:solidFill>
              </a:rPr>
              <a:t>POLSkIE</a:t>
            </a:r>
            <a:r>
              <a:rPr lang="pl-PL" dirty="0">
                <a:solidFill>
                  <a:schemeClr val="accent2"/>
                </a:solidFill>
              </a:rPr>
              <a:t> JABŁKA C-602/24  </a:t>
            </a:r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B689179D-48CF-6B27-E4C8-094EAF158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ADFF1AF7-7FC9-3D51-2FB6-49135CA98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540" y="1243683"/>
            <a:ext cx="7521575" cy="3697014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</a:pPr>
            <a:endParaRPr lang="pl-PL" sz="1800" dirty="0"/>
          </a:p>
          <a:p>
            <a:pPr marL="0" indent="0" algn="just" eaLnBrk="1" hangingPunct="1">
              <a:lnSpc>
                <a:spcPct val="150000"/>
              </a:lnSpc>
            </a:pPr>
            <a:r>
              <a:rPr lang="pl-PL" sz="1800" dirty="0"/>
              <a:t>posiadany przez sprzedawcę dokument CMR, potwierdzający pieczęcią i podpisem kierowcy dostawę towarów na terytorium Litwy, nie był wystarczający dla możliwości zastosowania stawki 0% do opodatkowania zrealizowanej sprzedaży.</a:t>
            </a:r>
            <a:endParaRPr lang="pl-PL" altLang="pl-PL" sz="1800" dirty="0"/>
          </a:p>
        </p:txBody>
      </p:sp>
    </p:spTree>
    <p:extLst>
      <p:ext uri="{BB962C8B-B14F-4D97-AF65-F5344CB8AC3E}">
        <p14:creationId xmlns:p14="http://schemas.microsoft.com/office/powerpoint/2010/main" val="3496603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FA63C-D5E5-A795-C43B-1FD442191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281B3821-184A-09D3-2D25-F93554855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err="1">
                <a:solidFill>
                  <a:schemeClr val="accent2"/>
                </a:solidFill>
              </a:rPr>
              <a:t>POLSkIE</a:t>
            </a:r>
            <a:r>
              <a:rPr lang="pl-PL" dirty="0">
                <a:solidFill>
                  <a:schemeClr val="accent2"/>
                </a:solidFill>
              </a:rPr>
              <a:t> JABŁKA C-602/24  </a:t>
            </a:r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2AA6F384-EB8C-8579-8529-94DE51C86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7B32BA01-5A54-4B64-9ABE-E6BB0E59A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540" y="1243683"/>
            <a:ext cx="7521575" cy="3697014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</a:pPr>
            <a:r>
              <a:rPr lang="pl-PL" sz="1800" b="0" dirty="0"/>
              <a:t>niedopełnienie wymogów formalnych może ograniczać prawo do utraty prawa do zwolnienia jedynie w dwóch sytuacjach: </a:t>
            </a:r>
          </a:p>
          <a:p>
            <a:pPr marL="400050" indent="-400050" algn="just" eaLnBrk="1" hangingPunct="1">
              <a:lnSpc>
                <a:spcPct val="150000"/>
              </a:lnSpc>
              <a:buAutoNum type="romanLcParenR"/>
            </a:pPr>
            <a:r>
              <a:rPr lang="pl-PL" sz="1800" b="0" dirty="0"/>
              <a:t>jeżeli to naruszenie uniemożliwia przedstawienie przekonywującego dowodu spełnienia warunków materialnych </a:t>
            </a:r>
          </a:p>
          <a:p>
            <a:pPr marL="400050" indent="-400050" algn="just" eaLnBrk="1" hangingPunct="1">
              <a:lnSpc>
                <a:spcPct val="150000"/>
              </a:lnSpc>
              <a:buAutoNum type="romanLcParenR"/>
            </a:pPr>
            <a:r>
              <a:rPr lang="pl-PL" sz="1800" b="0" dirty="0"/>
              <a:t>gdy podatnik świadomie uczestniczył w oszustwie podatkowym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pl-PL" sz="1800" b="0" dirty="0"/>
              <a:t> wyrok TSUE </a:t>
            </a:r>
            <a:r>
              <a:rPr lang="pl-PL" sz="1800" b="0" dirty="0" err="1"/>
              <a:t>Unitel</a:t>
            </a:r>
            <a:r>
              <a:rPr lang="pl-PL" sz="1800" b="0" dirty="0"/>
              <a:t> C-653/18)</a:t>
            </a:r>
          </a:p>
        </p:txBody>
      </p:sp>
    </p:spTree>
    <p:extLst>
      <p:ext uri="{BB962C8B-B14F-4D97-AF65-F5344CB8AC3E}">
        <p14:creationId xmlns:p14="http://schemas.microsoft.com/office/powerpoint/2010/main" val="3743683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6B688E10-0ABE-F747-0437-E283B054A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 wrap="square" anchor="t">
            <a:normAutofit/>
          </a:bodyPr>
          <a:lstStyle/>
          <a:p>
            <a:pPr marL="0" indent="0" eaLnBrk="1" hangingPunct="1">
              <a:defRPr/>
            </a:pPr>
            <a:endParaRPr lang="pl-PL" altLang="pl-PL" spc="400" dirty="0"/>
          </a:p>
          <a:p>
            <a:pPr marL="0" indent="0" eaLnBrk="1" hangingPunct="1">
              <a:defRPr/>
            </a:pPr>
            <a:endParaRPr lang="pl-PL" altLang="pl-PL" spc="400" dirty="0"/>
          </a:p>
          <a:p>
            <a:pPr marL="0" indent="0" eaLnBrk="1" hangingPunct="1">
              <a:defRPr/>
            </a:pPr>
            <a:endParaRPr lang="pl-PL" altLang="pl-PL" spc="400" dirty="0"/>
          </a:p>
          <a:p>
            <a:pPr marL="0" indent="0" eaLnBrk="1" hangingPunct="1">
              <a:defRPr/>
            </a:pPr>
            <a:r>
              <a:rPr lang="pl-PL" altLang="pl-PL" spc="400" dirty="0"/>
              <a:t>DR EWA PREJS</a:t>
            </a:r>
          </a:p>
          <a:p>
            <a:pPr>
              <a:defRPr/>
            </a:pPr>
            <a:r>
              <a:rPr lang="pl-PL" dirty="0">
                <a:hlinkClick r:id="rId3"/>
              </a:rPr>
              <a:t>eprejs@umk.pl</a:t>
            </a:r>
            <a:endParaRPr lang="pl-PL" dirty="0"/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04EF7DCD-29E0-9011-C435-311AD0BE9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016" y="1549256"/>
            <a:ext cx="3200400" cy="2808512"/>
          </a:xfrm>
          <a:prstGeom prst="rect">
            <a:avLst/>
          </a:prstGeom>
          <a:noFill/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AB5F686A-37DB-0BFB-10D4-3867C8647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pl-PL" dirty="0">
                <a:solidFill>
                  <a:srgbClr val="C00000"/>
                </a:solidFill>
              </a:rPr>
              <a:t>Dziękuję za uwagę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5D3DBD1D-3D80-7A63-ED58-E6F1D3A29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Łańcuch DOSTAW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27524D57-13AA-68E3-BAF2-A2D164C39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</a:pPr>
            <a:endParaRPr lang="pl-PL" altLang="pl-PL" b="0" dirty="0"/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W przypadku, gdy kilka podmiotów dokonuje dostawy tego samego towaru w ten sposób, że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– pierwszy z nich wydaje ten towar bezpośrednio ostatniemu w kolejności nabywcy,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– przy czym towar ten jest wysyłany lub transportowany,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to wysyłka lub transport tego towaru są przyporządkowane tylko jednej dostawie.</a:t>
            </a:r>
          </a:p>
          <a:p>
            <a:pPr algn="just" eaLnBrk="1" hangingPunct="1">
              <a:lnSpc>
                <a:spcPct val="150000"/>
              </a:lnSpc>
            </a:pPr>
            <a:endParaRPr lang="pl-PL" altLang="pl-PL" b="0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501C0A30-F64A-A33A-CF67-E962E248E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1224260" cy="108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3BE86-CFBE-73AB-43A4-3548C135C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9B06DDD0-82F6-0334-6BAC-7C5EFE1C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Łańcuch DOSTAW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2219EE64-8489-28AA-E5F9-FED452097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3336974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22D74490-3642-5B78-B05A-BE37605D3D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B57C6D8E-A0D4-9FA6-2C89-F0C70D06471A}"/>
              </a:ext>
            </a:extLst>
          </p:cNvPr>
          <p:cNvSpPr/>
          <p:nvPr/>
        </p:nvSpPr>
        <p:spPr>
          <a:xfrm>
            <a:off x="899592" y="1916832"/>
            <a:ext cx="792088" cy="88265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A</a:t>
            </a: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2A30618E-1357-6648-7581-110CBD34E866}"/>
              </a:ext>
            </a:extLst>
          </p:cNvPr>
          <p:cNvSpPr/>
          <p:nvPr/>
        </p:nvSpPr>
        <p:spPr>
          <a:xfrm>
            <a:off x="6696236" y="1799878"/>
            <a:ext cx="792088" cy="88265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C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041D43EA-00E2-8F00-FE63-0CADA3C68CEE}"/>
              </a:ext>
            </a:extLst>
          </p:cNvPr>
          <p:cNvSpPr/>
          <p:nvPr/>
        </p:nvSpPr>
        <p:spPr>
          <a:xfrm>
            <a:off x="3815916" y="1901441"/>
            <a:ext cx="792088" cy="88265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B</a:t>
            </a:r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838A3842-373C-F145-CAB2-4CDA2E58DF8E}"/>
              </a:ext>
            </a:extLst>
          </p:cNvPr>
          <p:cNvSpPr/>
          <p:nvPr/>
        </p:nvSpPr>
        <p:spPr>
          <a:xfrm>
            <a:off x="2537774" y="2128557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E8A0B07D-4F64-BCBF-4A6C-A1B55E64C161}"/>
              </a:ext>
            </a:extLst>
          </p:cNvPr>
          <p:cNvSpPr/>
          <p:nvPr/>
        </p:nvSpPr>
        <p:spPr>
          <a:xfrm>
            <a:off x="5759940" y="2119613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zakrzywiona w górę 8">
            <a:extLst>
              <a:ext uri="{FF2B5EF4-FFF2-40B4-BE49-F238E27FC236}">
                <a16:creationId xmlns:a16="http://schemas.microsoft.com/office/drawing/2014/main" id="{2B7C8F3A-0C02-D03A-0775-5797543A7293}"/>
              </a:ext>
            </a:extLst>
          </p:cNvPr>
          <p:cNvSpPr/>
          <p:nvPr/>
        </p:nvSpPr>
        <p:spPr>
          <a:xfrm>
            <a:off x="1259632" y="3140968"/>
            <a:ext cx="5904656" cy="89181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482BD6F-DFFE-AA69-9B42-DDE97E355354}"/>
              </a:ext>
            </a:extLst>
          </p:cNvPr>
          <p:cNvSpPr txBox="1"/>
          <p:nvPr/>
        </p:nvSpPr>
        <p:spPr>
          <a:xfrm>
            <a:off x="3211985" y="3429000"/>
            <a:ext cx="229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3300181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FE534-E033-B229-EF66-0611FFFC8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36BB0A5D-6EFC-EF66-A199-CFE5223F8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Łańcuch DOSTAW – TERYTORIUM RP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30D39663-D997-3785-DD19-41C916100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3336974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B6169CDA-CAD4-3F8A-9BBA-4B0E6BACE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27D6F1CE-5974-E78B-22E8-BB1B08CFFCCF}"/>
              </a:ext>
            </a:extLst>
          </p:cNvPr>
          <p:cNvSpPr/>
          <p:nvPr/>
        </p:nvSpPr>
        <p:spPr>
          <a:xfrm>
            <a:off x="899592" y="1916832"/>
            <a:ext cx="792088" cy="88265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A</a:t>
            </a: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DD39F93F-2C6F-1D1B-F8AE-FDBF73EE1EA6}"/>
              </a:ext>
            </a:extLst>
          </p:cNvPr>
          <p:cNvSpPr/>
          <p:nvPr/>
        </p:nvSpPr>
        <p:spPr>
          <a:xfrm>
            <a:off x="6768244" y="1938344"/>
            <a:ext cx="792088" cy="79829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C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72A33898-1FF9-AB8F-33F0-52A1C292510C}"/>
              </a:ext>
            </a:extLst>
          </p:cNvPr>
          <p:cNvSpPr/>
          <p:nvPr/>
        </p:nvSpPr>
        <p:spPr>
          <a:xfrm>
            <a:off x="3997219" y="1898278"/>
            <a:ext cx="792088" cy="88265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B</a:t>
            </a:r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D8C3AEFA-58F6-6CC1-8053-9AA9597232DF}"/>
              </a:ext>
            </a:extLst>
          </p:cNvPr>
          <p:cNvSpPr/>
          <p:nvPr/>
        </p:nvSpPr>
        <p:spPr>
          <a:xfrm>
            <a:off x="2539486" y="2195587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01FEDF05-4BA8-3BE5-9394-AE2BF7E16E5F}"/>
              </a:ext>
            </a:extLst>
          </p:cNvPr>
          <p:cNvSpPr/>
          <p:nvPr/>
        </p:nvSpPr>
        <p:spPr>
          <a:xfrm>
            <a:off x="5562239" y="2255251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zakrzywiona w górę 8">
            <a:extLst>
              <a:ext uri="{FF2B5EF4-FFF2-40B4-BE49-F238E27FC236}">
                <a16:creationId xmlns:a16="http://schemas.microsoft.com/office/drawing/2014/main" id="{2C17E82C-DFCA-DB8C-5E1C-28B1EEF38313}"/>
              </a:ext>
            </a:extLst>
          </p:cNvPr>
          <p:cNvSpPr/>
          <p:nvPr/>
        </p:nvSpPr>
        <p:spPr>
          <a:xfrm>
            <a:off x="1259632" y="3140968"/>
            <a:ext cx="5904656" cy="89181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D9459DA1-CDBF-097F-0EE5-774AC21FB777}"/>
              </a:ext>
            </a:extLst>
          </p:cNvPr>
          <p:cNvSpPr txBox="1"/>
          <p:nvPr/>
        </p:nvSpPr>
        <p:spPr>
          <a:xfrm>
            <a:off x="3211985" y="3429000"/>
            <a:ext cx="229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3973933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E2433-E070-FCA1-80A0-FECE44CBF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E2E7F952-309C-3448-3F97-7A3159A39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Łańcuch DOSTAW – WYWÓZ POZA TERYTORIUM RP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97DCB4F4-A4A1-CB39-1B89-E18F0D0D0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3336974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212B287E-570E-5519-01B2-DBEEE2D98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92A203B8-884C-6F18-C5EF-3329F3A4F1E8}"/>
              </a:ext>
            </a:extLst>
          </p:cNvPr>
          <p:cNvSpPr/>
          <p:nvPr/>
        </p:nvSpPr>
        <p:spPr>
          <a:xfrm>
            <a:off x="899592" y="1916832"/>
            <a:ext cx="792088" cy="88265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A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F939AEF4-6EE2-C0DE-4A84-7D9E3CF03D4F}"/>
              </a:ext>
            </a:extLst>
          </p:cNvPr>
          <p:cNvSpPr/>
          <p:nvPr/>
        </p:nvSpPr>
        <p:spPr>
          <a:xfrm>
            <a:off x="3815916" y="1861027"/>
            <a:ext cx="792088" cy="88265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B</a:t>
            </a:r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A9EE5CD2-AF0E-0BC5-E30B-6976CB9022F4}"/>
              </a:ext>
            </a:extLst>
          </p:cNvPr>
          <p:cNvSpPr/>
          <p:nvPr/>
        </p:nvSpPr>
        <p:spPr>
          <a:xfrm>
            <a:off x="2415266" y="2103845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531CA825-F291-EFF7-01B4-49FEAFC8DEC3}"/>
              </a:ext>
            </a:extLst>
          </p:cNvPr>
          <p:cNvSpPr/>
          <p:nvPr/>
        </p:nvSpPr>
        <p:spPr>
          <a:xfrm>
            <a:off x="5598667" y="2110503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zakrzywiona w górę 8">
            <a:extLst>
              <a:ext uri="{FF2B5EF4-FFF2-40B4-BE49-F238E27FC236}">
                <a16:creationId xmlns:a16="http://schemas.microsoft.com/office/drawing/2014/main" id="{00970538-197B-27B0-876B-638AE76193F1}"/>
              </a:ext>
            </a:extLst>
          </p:cNvPr>
          <p:cNvSpPr/>
          <p:nvPr/>
        </p:nvSpPr>
        <p:spPr>
          <a:xfrm>
            <a:off x="1259632" y="3140968"/>
            <a:ext cx="5904656" cy="89181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E4A78726-68D0-7017-60DC-ECA6E65225CA}"/>
              </a:ext>
            </a:extLst>
          </p:cNvPr>
          <p:cNvSpPr/>
          <p:nvPr/>
        </p:nvSpPr>
        <p:spPr>
          <a:xfrm>
            <a:off x="6583210" y="1882648"/>
            <a:ext cx="792088" cy="882650"/>
          </a:xfrm>
          <a:prstGeom prst="roundRect">
            <a:avLst/>
          </a:prstGeom>
          <a:solidFill>
            <a:srgbClr val="CC3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C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0033CF7-6085-A6A4-1DA8-90B97D4CE8CA}"/>
              </a:ext>
            </a:extLst>
          </p:cNvPr>
          <p:cNvSpPr txBox="1"/>
          <p:nvPr/>
        </p:nvSpPr>
        <p:spPr>
          <a:xfrm>
            <a:off x="3211985" y="3429000"/>
            <a:ext cx="229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1914211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30F53-8F62-8676-5C3E-A61F1B037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D429A63D-C54C-60D4-765A-3BEF5920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Łańcuch DOSTAW- WYWÓZ Z TERYTORIUM RP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B1F7AA1A-4A1D-799D-0824-241F6BA9B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</a:pPr>
            <a:endParaRPr lang="pl-PL" altLang="pl-PL" sz="2800" b="0" dirty="0"/>
          </a:p>
          <a:p>
            <a:pPr algn="just" eaLnBrk="1" hangingPunct="1">
              <a:lnSpc>
                <a:spcPct val="150000"/>
              </a:lnSpc>
            </a:pPr>
            <a:r>
              <a:rPr lang="pl-PL" sz="2800" b="0" dirty="0"/>
              <a:t>Tylko ta dostawa, której przypiszemy transport – może stanowić WDT lub eksport towarów.</a:t>
            </a:r>
            <a:endParaRPr lang="pl-PL" altLang="pl-PL" sz="2800" b="0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2802AA47-A14E-6FA8-A400-D5AEDFFBF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861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E8CEF-0B38-EEEF-0B3C-F6E688549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C5AC9FE5-BB4D-0540-D669-50C44F657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Łańcuch DOSTAW- WYWÓZ Z TERYTORIUM RP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2CEE8056-24AB-765E-AEB2-651E8D52E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sz="1800" dirty="0"/>
          </a:p>
          <a:p>
            <a:r>
              <a:rPr lang="pl-PL" sz="1800" dirty="0"/>
              <a:t>Pozostałe stanowią dostawy krajowe </a:t>
            </a:r>
          </a:p>
          <a:p>
            <a:endParaRPr lang="pl-PL" sz="1800" dirty="0"/>
          </a:p>
          <a:p>
            <a:r>
              <a:rPr lang="pl-PL" sz="1800" dirty="0"/>
              <a:t>Jeżeli dana dostawa: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/>
              <a:t>poprzedza wysyłkę lub transport towarów, to podlega VAT w państwie, w którym rozpoczął się transport;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/>
              <a:t>następuje po wysyłce lub transporcie towarów, to podlega VAT w państwie zakończenia transportu.</a:t>
            </a:r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C92C78BB-1BB4-ED6E-9623-563E39FCB6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676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3ED59-0725-E462-D693-7790E03BE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80D5774E-1DB1-9593-E498-43AB733C7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KTÓRA Z DOSTAW TO DOSTAWA RUCHOMA?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036D1CD5-6545-D737-C791-9D2B3704E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3697014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Wyroki TSUE: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C-245/04 EMAG – dotyczące sposobu identyfikacji miejsca dostawy w transakcjach łańcuchowych,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C-430/09 Euro </a:t>
            </a:r>
            <a:r>
              <a:rPr lang="pl-PL" altLang="pl-PL" sz="1800" dirty="0" err="1"/>
              <a:t>Tyre</a:t>
            </a:r>
            <a:r>
              <a:rPr lang="pl-PL" altLang="pl-PL" sz="1800" dirty="0"/>
              <a:t> – wyjaśniające przyporządkowanie transportu,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C-386/16 </a:t>
            </a:r>
            <a:r>
              <a:rPr lang="pl-PL" altLang="pl-PL" sz="1800" dirty="0" err="1"/>
              <a:t>Toridas</a:t>
            </a:r>
            <a:r>
              <a:rPr lang="pl-PL" altLang="pl-PL" sz="1800" dirty="0"/>
              <a:t> – odnoszące się do stosowania zwolnienia przy wewnątrzwspólnotowych dostawach w łańcuchu,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C-628/16 </a:t>
            </a:r>
            <a:r>
              <a:rPr lang="pl-PL" altLang="pl-PL" sz="1800" dirty="0" err="1"/>
              <a:t>Kreuzmayr</a:t>
            </a:r>
            <a:r>
              <a:rPr lang="pl-PL" altLang="pl-PL" sz="1800" dirty="0"/>
              <a:t> – dotyczące ustalenia, która dostawa ma być objęta stawką 0% w ramach łańcucha.</a:t>
            </a:r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B8A275D5-F753-4D4B-EB0B-11EC6C2798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834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76E54-ADF1-634A-30F6-7E07B39EB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27DC3B58-7868-92C5-5FEF-62F558C1A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KTÓRA Z DOSTAW TO DOSTAWA RUCHOMA?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A8B49760-F794-3F50-03D0-CE475B855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4129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l-PL" sz="1800" dirty="0"/>
              <a:t>Kto faktycznie „dysponuje” transportem? 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organizuje transport? Kto faktycznie zamawia transport?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ponosi jego koszt? 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podejmuje decyzję o wysyłce?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decyduje o firmie przewozowej, terminie, trasie?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podpisuje dokumenty przewozowe?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ponosi ryzyko uszkodzenia/utracenia towaru w drodze?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sz="1800" dirty="0"/>
              <a:t>Kto ponosi odpowiedzialność za odprawę celną?</a:t>
            </a:r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879509E3-D0E0-D04C-2AAC-C072C95232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6641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Kapitał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31473</TotalTime>
  <Words>413</Words>
  <Application>Microsoft Office PowerPoint</Application>
  <PresentationFormat>Pokaz na ekranie (4:3)</PresentationFormat>
  <Paragraphs>85</Paragraphs>
  <Slides>13</Slides>
  <Notes>13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22" baseType="lpstr">
      <vt:lpstr>Arial</vt:lpstr>
      <vt:lpstr>Bookman Old Style</vt:lpstr>
      <vt:lpstr>Calibri</vt:lpstr>
      <vt:lpstr>Franklin Gothic Book</vt:lpstr>
      <vt:lpstr>Franklin Gothic Medium</vt:lpstr>
      <vt:lpstr>Times New Roman</vt:lpstr>
      <vt:lpstr>Tunga</vt:lpstr>
      <vt:lpstr>Wingdings</vt:lpstr>
      <vt:lpstr>Kąty</vt:lpstr>
      <vt:lpstr>Łańcuch dostaw a zwolnienie z VAT  – zagadka godna Sherlocka</vt:lpstr>
      <vt:lpstr>Łańcuch DOSTAW</vt:lpstr>
      <vt:lpstr>Łańcuch DOSTAW</vt:lpstr>
      <vt:lpstr>Łańcuch DOSTAW – TERYTORIUM RP</vt:lpstr>
      <vt:lpstr>Łańcuch DOSTAW – WYWÓZ POZA TERYTORIUM RP</vt:lpstr>
      <vt:lpstr>Łańcuch DOSTAW- WYWÓZ Z TERYTORIUM RP</vt:lpstr>
      <vt:lpstr>Łańcuch DOSTAW- WYWÓZ Z TERYTORIUM RP</vt:lpstr>
      <vt:lpstr>KTÓRA Z DOSTAW TO DOSTAWA RUCHOMA?</vt:lpstr>
      <vt:lpstr>KTÓRA Z DOSTAW TO DOSTAWA RUCHOMA?</vt:lpstr>
      <vt:lpstr>formalizm I SANKCJA?</vt:lpstr>
      <vt:lpstr>POLSkIE JABŁKA C-602/24  </vt:lpstr>
      <vt:lpstr>POLSkIE JABŁKA C-602/24  </vt:lpstr>
      <vt:lpstr>Dziękuję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Omówienie projektu</dc:title>
  <dc:creator>Ewa Prejs</dc:creator>
  <cp:lastModifiedBy>Ewa Prejs</cp:lastModifiedBy>
  <cp:revision>440</cp:revision>
  <cp:lastPrinted>2025-03-14T05:27:19Z</cp:lastPrinted>
  <dcterms:created xsi:type="dcterms:W3CDTF">2007-05-24T17:50:51Z</dcterms:created>
  <dcterms:modified xsi:type="dcterms:W3CDTF">2025-11-20T09:15:29Z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TC010184561045</vt:lpwstr>
  </property>
</Properties>
</file>